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7" r:id="rId5"/>
    <p:sldId id="258" r:id="rId6"/>
    <p:sldId id="489" r:id="rId7"/>
    <p:sldId id="501" r:id="rId8"/>
    <p:sldId id="502" r:id="rId9"/>
    <p:sldId id="503" r:id="rId10"/>
    <p:sldId id="504" r:id="rId11"/>
    <p:sldId id="505" r:id="rId12"/>
    <p:sldId id="506" r:id="rId13"/>
    <p:sldId id="508" r:id="rId14"/>
    <p:sldId id="507" r:id="rId15"/>
    <p:sldId id="509" r:id="rId16"/>
    <p:sldId id="510" r:id="rId17"/>
    <p:sldId id="499" r:id="rId18"/>
    <p:sldId id="516" r:id="rId19"/>
    <p:sldId id="517" r:id="rId20"/>
    <p:sldId id="500" r:id="rId21"/>
    <p:sldId id="498" r:id="rId22"/>
    <p:sldId id="511" r:id="rId23"/>
    <p:sldId id="515" r:id="rId24"/>
    <p:sldId id="512" r:id="rId25"/>
    <p:sldId id="513" r:id="rId26"/>
    <p:sldId id="514" r:id="rId27"/>
    <p:sldId id="314" r:id="rId28"/>
  </p:sldIdLst>
  <p:sldSz cx="12192000" cy="6858000"/>
  <p:notesSz cx="6858000" cy="9144000"/>
  <p:embeddedFontLst>
    <p:embeddedFont>
      <p:font typeface="KoPubWorldDotum" panose="020B0600000101010101" charset="-127"/>
      <p:regular r:id="rId30"/>
      <p:bold r:id="rId31"/>
    </p:embeddedFont>
    <p:embeddedFont>
      <p:font typeface="KoPubWorldDotum_Pro Bold" panose="020B0600000101010101" charset="-127"/>
      <p:bold r:id="rId32"/>
    </p:embeddedFont>
    <p:embeddedFont>
      <p:font typeface="KoPubWorldDotum_Pro Light" panose="020B0600000101010101" charset="-127"/>
      <p:regular r:id="rId33"/>
    </p:embeddedFont>
    <p:embeddedFont>
      <p:font typeface="Cambria Math" panose="02040503050406030204" pitchFamily="18" charset="0"/>
      <p:regular r:id="rId34"/>
    </p:embeddedFont>
    <p:embeddedFont>
      <p:font typeface="Forte" panose="03060902040502070203" pitchFamily="66" charset="0"/>
      <p:regular r:id="rId35"/>
    </p:embeddedFont>
    <p:embeddedFont>
      <p:font typeface="KoPubWorld돋움체 Bold" panose="00000800000000000000" pitchFamily="2" charset="-127"/>
      <p:bold r:id="rId36"/>
    </p:embeddedFont>
    <p:embeddedFont>
      <p:font typeface="KoPubWorld돋움체 Light" panose="00000300000000000000" pitchFamily="2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에스코어 드림 4 Regular" panose="020B0503030302020204" pitchFamily="34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5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8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5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98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22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6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63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47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6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4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6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7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3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9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6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5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7A8B-575B-4420-8215-6AD1D827CBD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DB90E-C061-4F5A-AF1C-311604064E1F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59E0-A30D-4697-B30A-B1E562E92956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C5F1-154D-4846-BDDD-FEF613821B37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0911-9D6A-46C7-A5B7-0F5E54C8F11B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FC15-219A-4D1B-A33B-BC4003509B4C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918E-CEC4-4DF2-816C-DD6F2FB64B6B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0C18-1EDF-4EA9-8242-2B3FD10C510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9A48-228B-499E-B388-23B67E39011D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64BE-BAA1-4CA1-9594-77829ADEDD82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C3E4-F33F-4030-8A21-3B79BBB834A2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BEB1-572D-434F-8711-EFC27FD9655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893030" y="2362430"/>
            <a:ext cx="6765570" cy="3047706"/>
            <a:chOff x="4893030" y="2414945"/>
            <a:chExt cx="6765570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893030" y="2414945"/>
              <a:ext cx="6765570" cy="2246769"/>
              <a:chOff x="4893030" y="2683103"/>
              <a:chExt cx="6765570" cy="224676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893030" y="4006542"/>
                <a:ext cx="67655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10. </a:t>
                </a:r>
                <a:r>
                  <a:rPr kumimoji="1" lang="ko-KR" altLang="en-US" sz="26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케라스를</a:t>
                </a:r>
                <a:r>
                  <a:rPr kumimoji="1" lang="ko-KR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인공 신경망 소개</a:t>
                </a:r>
                <a:endParaRPr kumimoji="1" lang="en-US" altLang="ko-KR" sz="26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11.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심층 신경망 훈련하기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188A27-1E48-4B5B-A285-478C02E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여러 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쌓아올리면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일부 제약을 줄일 수 있음이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XOR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문제를 풀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대표적 사례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40985-78C0-4F60-B281-D357FCC9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42354"/>
            <a:ext cx="4866323" cy="2787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E833D-C925-4C43-8BA7-5EA74C1944BF}"/>
              </a:ext>
            </a:extLst>
          </p:cNvPr>
          <p:cNvSpPr txBox="1"/>
          <p:nvPr/>
        </p:nvSpPr>
        <p:spPr>
          <a:xfrm>
            <a:off x="6094288" y="3125054"/>
            <a:ext cx="5895654" cy="295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(0, 0)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(1, 1)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(0, 1)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(1, 0)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빨간색 선을 제외한 다른 모든 연결의 가중치는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4826F-6B08-4280-82F5-B8D7A1CE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3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층인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그리고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en-US" altLang="ko-KR" sz="2400" b="1" dirty="0">
              <a:solidFill>
                <a:srgbClr val="00206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EF320-2ED8-4DB3-B662-E6843ABA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8" y="2370653"/>
            <a:ext cx="4832981" cy="3323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390A71-E4DF-4552-91E6-E74778824A87}"/>
              </a:ext>
            </a:extLst>
          </p:cNvPr>
          <p:cNvSpPr txBox="1"/>
          <p:nvPr/>
        </p:nvSpPr>
        <p:spPr>
          <a:xfrm>
            <a:off x="5442735" y="2764016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54BE1-5440-44A4-960F-700465BB3B0D}"/>
              </a:ext>
            </a:extLst>
          </p:cNvPr>
          <p:cNvSpPr txBox="1"/>
          <p:nvPr/>
        </p:nvSpPr>
        <p:spPr>
          <a:xfrm>
            <a:off x="5442735" y="3724653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36A5-46F3-4FC2-9E6A-F4080CD61383}"/>
              </a:ext>
            </a:extLst>
          </p:cNvPr>
          <p:cNvSpPr txBox="1"/>
          <p:nvPr/>
        </p:nvSpPr>
        <p:spPr>
          <a:xfrm>
            <a:off x="5442735" y="4685290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8681E-FBFC-49D3-8411-863BA129F7CA}"/>
              </a:ext>
            </a:extLst>
          </p:cNvPr>
          <p:cNvSpPr txBox="1"/>
          <p:nvPr/>
        </p:nvSpPr>
        <p:spPr>
          <a:xfrm>
            <a:off x="6595397" y="2764016"/>
            <a:ext cx="531446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(DNN; deep neural network)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은닉층을 여러 개 쌓아 올린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신경망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딥러닝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신경망을 연구하는 분야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1EE745-0B14-4C6E-9F2C-1B771ACA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5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(Back Propagation)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효율적인 기법으로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자동으로 계산하는 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통과하는 것만으로 모든 모델 파라미터에 대한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 오차의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역방향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(automatic differentiation)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계산하는 것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역전파에서는 후진모드 자동 미분을 사용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미분할 함수가 변수가 많고 출력이 적은 경우 유리하다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922B9B-0AFE-496E-96ED-77641FDD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9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에포크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(epoch):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미니배치를 기본단위로 하나씩 진행시켜 전체 훈련세트를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처리하는데 각각의 반복을 일컫는 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계산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(forward pass)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미니배치가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…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출력층에서의 계산까지 진행하는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연쇄법칙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(chain rule)		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Calculus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08972-8751-4DCB-9C16-C4454D18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5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종류의 신경망을 손쉽게 만들고 훈련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실행할 수 있는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고수준 딥러닝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E7EED1-C928-49A8-9E1E-B820BA67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62" y="2861061"/>
            <a:ext cx="6295276" cy="2416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074A8-28EF-44DD-8B78-7838A17D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80" y="5358333"/>
            <a:ext cx="7497221" cy="428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70576-711F-4D35-8F41-AA11A92E5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80" y="5762125"/>
            <a:ext cx="7154273" cy="704948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A9EC783-0BFC-41A6-AA61-B35207F0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2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EB727FF-21FD-4836-A12C-0CC5CF6A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65" y="5094329"/>
            <a:ext cx="4243229" cy="1671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케라스를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데이터셋 적재하기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4B01F4-26F0-4BC3-A337-05C1A7B74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2207169"/>
            <a:ext cx="8798945" cy="628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E02AA-C8C8-42D3-950D-255187A23EF2}"/>
              </a:ext>
            </a:extLst>
          </p:cNvPr>
          <p:cNvSpPr txBox="1"/>
          <p:nvPr/>
        </p:nvSpPr>
        <p:spPr>
          <a:xfrm>
            <a:off x="971174" y="2986050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특성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조정하기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픽셀 강도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[0,255]  [0,1]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BEB121-E7E2-474D-B58D-733BD1DA5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265" y="3386160"/>
            <a:ext cx="8716855" cy="624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AB77D2-629B-4CCE-A137-615A72BF6306}"/>
              </a:ext>
            </a:extLst>
          </p:cNvPr>
          <p:cNvSpPr txBox="1"/>
          <p:nvPr/>
        </p:nvSpPr>
        <p:spPr>
          <a:xfrm>
            <a:off x="971174" y="4120338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해당하는 아이템을 나타내기 위한 클래스 이름 리스트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1A1241A-BF07-4F75-8A9D-171BC5E49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65" y="4513238"/>
            <a:ext cx="7541046" cy="521099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7F4D367-302B-4829-9F10-3559F65A2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652" y="5447619"/>
            <a:ext cx="3026659" cy="62901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모델 만들기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53683A0-482E-4593-BB22-5B711A93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265169"/>
            <a:ext cx="6879611" cy="143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A7B227-4013-495A-82C2-0D376B4112D1}"/>
              </a:ext>
            </a:extLst>
          </p:cNvPr>
          <p:cNvSpPr txBox="1"/>
          <p:nvPr/>
        </p:nvSpPr>
        <p:spPr>
          <a:xfrm>
            <a:off x="7850786" y="1942003"/>
            <a:ext cx="2889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은닉층으로 구성된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분류용 다중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F8EFD-7951-458A-A987-7D656C3470C0}"/>
              </a:ext>
            </a:extLst>
          </p:cNvPr>
          <p:cNvSpPr txBox="1"/>
          <p:nvPr/>
        </p:nvSpPr>
        <p:spPr>
          <a:xfrm>
            <a:off x="7850785" y="2797620"/>
            <a:ext cx="3503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Sequential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연결된 층을 일렬로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쌓아서 구성함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BC31339-994B-44CE-BD49-D3816F0B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94" y="3779478"/>
            <a:ext cx="5657331" cy="30515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D5CC3-9E0C-4D60-B4EC-B7F0CE6359F2}"/>
              </a:ext>
            </a:extLst>
          </p:cNvPr>
          <p:cNvSpPr txBox="1"/>
          <p:nvPr/>
        </p:nvSpPr>
        <p:spPr>
          <a:xfrm>
            <a:off x="7850785" y="4553504"/>
            <a:ext cx="3503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summary( 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메소드를 통한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구조 파악하기</a:t>
            </a:r>
          </a:p>
        </p:txBody>
      </p:sp>
    </p:spTree>
    <p:extLst>
      <p:ext uri="{BB962C8B-B14F-4D97-AF65-F5344CB8AC3E}">
        <p14:creationId xmlns:p14="http://schemas.microsoft.com/office/powerpoint/2010/main" val="156433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5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2012180"/>
            <a:ext cx="5503225" cy="2879573"/>
            <a:chOff x="593574" y="850681"/>
            <a:chExt cx="5503225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868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11.1 Gradient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소실과 폭주 문제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49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사전훈련된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층 재사용하기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규제를 사용해 과대적합 피하기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294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고속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옵티마이저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579F16-058C-487C-A721-EDB9BA81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알고리즘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출력층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입력층으로 오차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전파하면서 진행된다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신경망의 모든 파라미터에 대한 오차 함수의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단계에서 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사용하여 각 파라미터를 수정한다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009872-5FF4-4FD8-986F-42A14A49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1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258CF1-07D1-478B-8DFE-58B9648504AD}"/>
              </a:ext>
            </a:extLst>
          </p:cNvPr>
          <p:cNvGrpSpPr/>
          <p:nvPr/>
        </p:nvGrpSpPr>
        <p:grpSpPr>
          <a:xfrm>
            <a:off x="971175" y="2380328"/>
            <a:ext cx="5815812" cy="2097343"/>
            <a:chOff x="1311153" y="1231433"/>
            <a:chExt cx="5815812" cy="2097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1435983" y="124109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생물학적 뉴런에서 인공 뉴런까지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1311153" y="1231433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1435983" y="202332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케라스로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다충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퍼셉트론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구현하기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1311153" y="2020316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1435983" y="2805556"/>
              <a:ext cx="55867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신경망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하이퍼파라미터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튜닝하기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1311153" y="2805557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5D0B3D-F9EC-49C1-B3EA-2DCBEB62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54952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소실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(vanishing gradient)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알고리즘이 하위층으로 진행될수록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작아지는 현상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하강법이 하위층의 연결 가중치를 변경되지 않은 채로 둔다면</a:t>
            </a:r>
            <a:br>
              <a:rPr lang="en-US" altLang="ko-KR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솔루션으로 가지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폭주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(exploding gradient)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커져서 여러 층이 비정상적으로 큰 가중치로 갱신될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알고리즘은 발산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(diverge)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0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 재사용하기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C2F7F1-323A-48FA-94E7-5FC066A9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3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4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39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규제를 사용해 과대적합 피하기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35BB45-0D16-4F76-A262-49B01904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24F23-9C25-4AF9-A246-AECDFBE2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57" y="1838529"/>
            <a:ext cx="4957928" cy="318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수상돌기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(dendrite):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나뭇가지 모양 돌기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(axon):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긴 돌기 한 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(output)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활동전위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신호 등의 전기적 자극을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받으면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따라 시냅스가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화학적 신호를 발생하게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5C8902-255C-4E38-8C4F-86E4287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(artificial neuron)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생물학뉴런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개념에 착안하여 만들어진 개념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이진 입력과 이진 출력 하나를 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일정 개수만큼 활성화되었을 때 출력을 내보낸다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 네트워크를 만들어 어떤 논리 명제도 계산할 수 있음이 밝혀졌다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A98A650-741D-4842-9AED-69E7595A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56" y="3974294"/>
            <a:ext cx="6589989" cy="2261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76757-2306-42BA-B250-4E8C6C6014C7}"/>
              </a:ext>
            </a:extLst>
          </p:cNvPr>
          <p:cNvSpPr txBox="1"/>
          <p:nvPr/>
        </p:nvSpPr>
        <p:spPr>
          <a:xfrm>
            <a:off x="2525838" y="6363126"/>
            <a:ext cx="782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항등함수</a:t>
            </a:r>
            <a:r>
              <a:rPr lang="ko-KR" altLang="en-US" sz="18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논리곱 연산          논리합 연산        복잡한 논리명제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50A462-FE4E-46FA-B318-7CCEAA6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5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가장 간단한 인공 신경망의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LTU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라고 불리는 다른 형태의 인공 뉴런을 기반으로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입력과 출력이 어떤 숫자이고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(non-binary),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입력 연결은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가중치와 연관되어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합을 계산 후 그것을 계단함수에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넣어 결과를 출력한다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36" y="4152942"/>
            <a:ext cx="4539963" cy="23354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43A490-EF52-4699-B5B5-A51B2BFA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7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5" y="696452"/>
            <a:ext cx="5396556" cy="277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/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/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8E5A00-FD3A-4732-ACFB-CDAAF2581F75}"/>
              </a:ext>
            </a:extLst>
          </p:cNvPr>
          <p:cNvSpPr txBox="1"/>
          <p:nvPr/>
        </p:nvSpPr>
        <p:spPr>
          <a:xfrm>
            <a:off x="670603" y="3353653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계단함수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(step function)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50231-2D59-4F2D-8522-F6B41C9940E9}"/>
              </a:ext>
            </a:extLst>
          </p:cNvPr>
          <p:cNvSpPr txBox="1"/>
          <p:nvPr/>
        </p:nvSpPr>
        <p:spPr>
          <a:xfrm>
            <a:off x="1102118" y="4020315"/>
            <a:ext cx="4466475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Heaviside step function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Sign function</a:t>
            </a:r>
          </a:p>
        </p:txBody>
      </p: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7C629D6-5A9D-4B0E-9FEE-26262C44C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3746048"/>
            <a:ext cx="3886064" cy="14673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7DBF27-AB47-42BE-AEE3-080A5DC656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4822279"/>
            <a:ext cx="3584257" cy="18796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56A7-6BDF-4DB8-95AD-48AB85A9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층이 하나뿐인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구성된다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입력뉴런이라고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불리는 특별한 통과 뉴런에 주입됨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뉴런은 어떤 입력이 주입되든 그냥 출력으로 통과시킴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 layer):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입력뉴런으로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구성됨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구성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61D187-61CB-41BD-9D64-F39FD1535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45" r="2067" b="1641"/>
          <a:stretch/>
        </p:blipFill>
        <p:spPr>
          <a:xfrm>
            <a:off x="6595397" y="3728513"/>
            <a:ext cx="5213619" cy="303689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177C49-A02F-4AC1-A15D-9060C7B7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8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어떻게 훈련될까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Inspired by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헤브의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규칙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생물학적 뉴런이 다른 뉴런을 활성화시킬 때 둘 사이의 연결이 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강해짐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두 뉴런이 동시에 활성화 될 때 연결 가중치가 증가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 규칙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업데이트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0F658890-4056-432C-B997-39A0BE71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0" y="4586644"/>
            <a:ext cx="4333222" cy="75591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CC0735-6C5C-4BCB-ABB6-6BFCE8E7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1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Scikit-Learn,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구현한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Perceptron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제공한다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2171A4-CE9A-4ED6-8AA4-DE879556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5500"/>
            <a:ext cx="7201905" cy="2886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064A4-FD86-4752-A87C-1E6C2931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5362019"/>
            <a:ext cx="4515480" cy="400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DCF32-DFAB-4957-8972-84E19CDD70F9}"/>
              </a:ext>
            </a:extLst>
          </p:cNvPr>
          <p:cNvSpPr txBox="1"/>
          <p:nvPr/>
        </p:nvSpPr>
        <p:spPr>
          <a:xfrm>
            <a:off x="7610581" y="4162837"/>
            <a:ext cx="3988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하강법과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비슷해보임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그러나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클래스 확률을 제공하지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않고 고정된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임곗값을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기준으로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예측을 만든다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퍼셉트론보다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로지스틱 회귀가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선호된다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C8F1F1-9B8C-43AA-B7AB-5A9064C3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2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1020</Words>
  <Application>Microsoft Office PowerPoint</Application>
  <PresentationFormat>와이드스크린</PresentationFormat>
  <Paragraphs>198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KoPubWorldDotum</vt:lpstr>
      <vt:lpstr>Cambria Math</vt:lpstr>
      <vt:lpstr>KoPubWorldDotum_Pro Light</vt:lpstr>
      <vt:lpstr>Forte</vt:lpstr>
      <vt:lpstr>맑은 고딕</vt:lpstr>
      <vt:lpstr>KoPubWorld돋움체 Light</vt:lpstr>
      <vt:lpstr>Wingdings</vt:lpstr>
      <vt:lpstr>Arial</vt:lpstr>
      <vt:lpstr>에스코어 드림 4 Regular</vt:lpstr>
      <vt:lpstr>KoPubWorldDotum_Pro Bold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110</cp:revision>
  <dcterms:created xsi:type="dcterms:W3CDTF">2019-09-24T13:38:54Z</dcterms:created>
  <dcterms:modified xsi:type="dcterms:W3CDTF">2021-08-01T08:10:12Z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